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eca.org/" TargetMode="External"/><Relationship Id="rId1" Type="http://schemas.openxmlformats.org/officeDocument/2006/relationships/hyperlink" Target="https://www.azlibrary.gov/azcm/plan-your-visit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eca.org/" TargetMode="External"/><Relationship Id="rId1" Type="http://schemas.openxmlformats.org/officeDocument/2006/relationships/hyperlink" Target="https://www.azlibrary.gov/azcm/plan-your-visi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22B01-D367-4E3D-B76C-B27F1CF2D0B6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500D364-6FD1-4E34-9768-35D4ABC864ED}">
      <dgm:prSet/>
      <dgm:spPr/>
      <dgm:t>
        <a:bodyPr/>
        <a:lstStyle/>
        <a:p>
          <a:r>
            <a:rPr lang="en-US"/>
            <a:t>8am-10am: Registration along with coffee and breakfast burritos</a:t>
          </a:r>
        </a:p>
      </dgm:t>
    </dgm:pt>
    <dgm:pt modelId="{001D2258-5BFC-4E11-902A-FC12DF075F97}" type="parTrans" cxnId="{5B754C83-308D-46F9-8291-6621D3E0B5F8}">
      <dgm:prSet/>
      <dgm:spPr/>
      <dgm:t>
        <a:bodyPr/>
        <a:lstStyle/>
        <a:p>
          <a:endParaRPr lang="en-US"/>
        </a:p>
      </dgm:t>
    </dgm:pt>
    <dgm:pt modelId="{FE866799-5E5F-47D9-96BC-D0663C22C9FB}" type="sibTrans" cxnId="{5B754C83-308D-46F9-8291-6621D3E0B5F8}">
      <dgm:prSet/>
      <dgm:spPr/>
      <dgm:t>
        <a:bodyPr/>
        <a:lstStyle/>
        <a:p>
          <a:endParaRPr lang="en-US"/>
        </a:p>
      </dgm:t>
    </dgm:pt>
    <dgm:pt modelId="{2A55F35B-15CF-41D1-A47D-E342F9C66179}">
      <dgm:prSet/>
      <dgm:spPr/>
      <dgm:t>
        <a:bodyPr/>
        <a:lstStyle/>
        <a:p>
          <a:r>
            <a:rPr lang="en-US"/>
            <a:t>10am-12pm: Meetings with legislators</a:t>
          </a:r>
        </a:p>
      </dgm:t>
    </dgm:pt>
    <dgm:pt modelId="{8C9164D9-02D8-4C59-B660-E0EC5408BD61}" type="parTrans" cxnId="{49DD003B-9FEF-4DD5-AA87-34E2F5A265D0}">
      <dgm:prSet/>
      <dgm:spPr/>
      <dgm:t>
        <a:bodyPr/>
        <a:lstStyle/>
        <a:p>
          <a:endParaRPr lang="en-US"/>
        </a:p>
      </dgm:t>
    </dgm:pt>
    <dgm:pt modelId="{765F1836-C981-4445-B336-09A1E1FA8D81}" type="sibTrans" cxnId="{49DD003B-9FEF-4DD5-AA87-34E2F5A265D0}">
      <dgm:prSet/>
      <dgm:spPr/>
      <dgm:t>
        <a:bodyPr/>
        <a:lstStyle/>
        <a:p>
          <a:endParaRPr lang="en-US"/>
        </a:p>
      </dgm:t>
    </dgm:pt>
    <dgm:pt modelId="{A6382E10-D5E7-4C69-A57F-F817B980859E}">
      <dgm:prSet/>
      <dgm:spPr/>
      <dgm:t>
        <a:bodyPr/>
        <a:lstStyle/>
        <a:p>
          <a:r>
            <a:rPr lang="en-US"/>
            <a:t>The Senate Education Committee is scheduled to meet at 9am, which you are welcome to attend </a:t>
          </a:r>
        </a:p>
      </dgm:t>
    </dgm:pt>
    <dgm:pt modelId="{28C8F646-72B8-4EF9-A95B-D3DC78740958}" type="parTrans" cxnId="{8DC59FAA-FE9A-432E-8693-B68A500AEC8E}">
      <dgm:prSet/>
      <dgm:spPr/>
      <dgm:t>
        <a:bodyPr/>
        <a:lstStyle/>
        <a:p>
          <a:endParaRPr lang="en-US"/>
        </a:p>
      </dgm:t>
    </dgm:pt>
    <dgm:pt modelId="{031F868E-B4D1-4F3A-948D-3B4A8B810052}" type="sibTrans" cxnId="{8DC59FAA-FE9A-432E-8693-B68A500AEC8E}">
      <dgm:prSet/>
      <dgm:spPr/>
      <dgm:t>
        <a:bodyPr/>
        <a:lstStyle/>
        <a:p>
          <a:endParaRPr lang="en-US"/>
        </a:p>
      </dgm:t>
    </dgm:pt>
    <dgm:pt modelId="{022A838D-0350-4E0F-9EB6-152A1A7B8252}">
      <dgm:prSet/>
      <dgm:spPr/>
      <dgm:t>
        <a:bodyPr/>
        <a:lstStyle/>
        <a:p>
          <a:r>
            <a:rPr lang="en-US"/>
            <a:t>You may also visit the </a:t>
          </a:r>
          <a:r>
            <a:rPr lang="en-US">
              <a:hlinkClick xmlns:r="http://schemas.openxmlformats.org/officeDocument/2006/relationships" r:id="rId1"/>
            </a:rPr>
            <a:t>Capitol Museum </a:t>
          </a:r>
          <a:r>
            <a:rPr lang="en-US"/>
            <a:t>, go on a tour and learn more about how to get involved while at the event</a:t>
          </a:r>
        </a:p>
      </dgm:t>
    </dgm:pt>
    <dgm:pt modelId="{526FF109-F798-4004-808F-D6BB54BF5011}" type="parTrans" cxnId="{E44296BE-0A91-44F8-ABA4-37CF527B06B1}">
      <dgm:prSet/>
      <dgm:spPr/>
      <dgm:t>
        <a:bodyPr/>
        <a:lstStyle/>
        <a:p>
          <a:endParaRPr lang="en-US"/>
        </a:p>
      </dgm:t>
    </dgm:pt>
    <dgm:pt modelId="{55F6335F-2CB4-4BFD-80A1-F93D500AFD1A}" type="sibTrans" cxnId="{E44296BE-0A91-44F8-ABA4-37CF527B06B1}">
      <dgm:prSet/>
      <dgm:spPr/>
      <dgm:t>
        <a:bodyPr/>
        <a:lstStyle/>
        <a:p>
          <a:endParaRPr lang="en-US"/>
        </a:p>
      </dgm:t>
    </dgm:pt>
    <dgm:pt modelId="{E764263A-686C-4584-AB43-0BAB7CAF0C35}">
      <dgm:prSet/>
      <dgm:spPr/>
      <dgm:t>
        <a:bodyPr/>
        <a:lstStyle/>
        <a:p>
          <a:r>
            <a:rPr lang="en-US"/>
            <a:t>For more information on the schedule visit </a:t>
          </a:r>
          <a:r>
            <a:rPr lang="en-US">
              <a:hlinkClick xmlns:r="http://schemas.openxmlformats.org/officeDocument/2006/relationships" r:id="rId2"/>
            </a:rPr>
            <a:t>www.azeca.org</a:t>
          </a:r>
          <a:endParaRPr lang="en-US"/>
        </a:p>
      </dgm:t>
    </dgm:pt>
    <dgm:pt modelId="{D6DEAB98-D911-4626-90DF-647E6FC1455D}" type="parTrans" cxnId="{190E1A6F-F24F-4241-96A0-4F29A0A3620E}">
      <dgm:prSet/>
      <dgm:spPr/>
      <dgm:t>
        <a:bodyPr/>
        <a:lstStyle/>
        <a:p>
          <a:endParaRPr lang="en-US"/>
        </a:p>
      </dgm:t>
    </dgm:pt>
    <dgm:pt modelId="{F63F68CD-0C24-419D-83C8-CE18AB2FD4C2}" type="sibTrans" cxnId="{190E1A6F-F24F-4241-96A0-4F29A0A3620E}">
      <dgm:prSet/>
      <dgm:spPr/>
      <dgm:t>
        <a:bodyPr/>
        <a:lstStyle/>
        <a:p>
          <a:endParaRPr lang="en-US"/>
        </a:p>
      </dgm:t>
    </dgm:pt>
    <dgm:pt modelId="{E9C579C2-CE61-44A4-9473-5D3FF6B21F3A}" type="pres">
      <dgm:prSet presAssocID="{D6E22B01-D367-4E3D-B76C-B27F1CF2D0B6}" presName="linear" presStyleCnt="0">
        <dgm:presLayoutVars>
          <dgm:animLvl val="lvl"/>
          <dgm:resizeHandles val="exact"/>
        </dgm:presLayoutVars>
      </dgm:prSet>
      <dgm:spPr/>
    </dgm:pt>
    <dgm:pt modelId="{FAD8E94E-BAFD-4FD5-ADD5-E8F9D10F3A2B}" type="pres">
      <dgm:prSet presAssocID="{F500D364-6FD1-4E34-9768-35D4ABC864E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BB87522-3FB7-48A4-9454-424106997B75}" type="pres">
      <dgm:prSet presAssocID="{FE866799-5E5F-47D9-96BC-D0663C22C9FB}" presName="spacer" presStyleCnt="0"/>
      <dgm:spPr/>
    </dgm:pt>
    <dgm:pt modelId="{C39F5D91-3923-413D-B476-382FC21369A5}" type="pres">
      <dgm:prSet presAssocID="{2A55F35B-15CF-41D1-A47D-E342F9C6617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75CD17B-94C5-4282-872D-3A7E533FE868}" type="pres">
      <dgm:prSet presAssocID="{765F1836-C981-4445-B336-09A1E1FA8D81}" presName="spacer" presStyleCnt="0"/>
      <dgm:spPr/>
    </dgm:pt>
    <dgm:pt modelId="{254385AF-D809-4B4D-BDBB-B336CA5E3D0A}" type="pres">
      <dgm:prSet presAssocID="{A6382E10-D5E7-4C69-A57F-F817B980859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AF1F00-BCE3-4686-BD65-348FA01EDF14}" type="pres">
      <dgm:prSet presAssocID="{031F868E-B4D1-4F3A-948D-3B4A8B810052}" presName="spacer" presStyleCnt="0"/>
      <dgm:spPr/>
    </dgm:pt>
    <dgm:pt modelId="{DA0699A6-CDB7-4A73-8201-34BDB2EE6676}" type="pres">
      <dgm:prSet presAssocID="{022A838D-0350-4E0F-9EB6-152A1A7B82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F6256AC-89F0-4C7F-AD63-E5B76395EC8D}" type="pres">
      <dgm:prSet presAssocID="{55F6335F-2CB4-4BFD-80A1-F93D500AFD1A}" presName="spacer" presStyleCnt="0"/>
      <dgm:spPr/>
    </dgm:pt>
    <dgm:pt modelId="{0E880874-651D-4EB3-89A0-2C60BF8966AF}" type="pres">
      <dgm:prSet presAssocID="{E764263A-686C-4584-AB43-0BAB7CAF0C3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B584F1F-31F8-4A95-A9A7-01CE1FEA31E3}" type="presOf" srcId="{F500D364-6FD1-4E34-9768-35D4ABC864ED}" destId="{FAD8E94E-BAFD-4FD5-ADD5-E8F9D10F3A2B}" srcOrd="0" destOrd="0" presId="urn:microsoft.com/office/officeart/2005/8/layout/vList2"/>
    <dgm:cxn modelId="{49DD003B-9FEF-4DD5-AA87-34E2F5A265D0}" srcId="{D6E22B01-D367-4E3D-B76C-B27F1CF2D0B6}" destId="{2A55F35B-15CF-41D1-A47D-E342F9C66179}" srcOrd="1" destOrd="0" parTransId="{8C9164D9-02D8-4C59-B660-E0EC5408BD61}" sibTransId="{765F1836-C981-4445-B336-09A1E1FA8D81}"/>
    <dgm:cxn modelId="{04BA0362-09C1-4FA4-9187-8D313677E596}" type="presOf" srcId="{D6E22B01-D367-4E3D-B76C-B27F1CF2D0B6}" destId="{E9C579C2-CE61-44A4-9473-5D3FF6B21F3A}" srcOrd="0" destOrd="0" presId="urn:microsoft.com/office/officeart/2005/8/layout/vList2"/>
    <dgm:cxn modelId="{190E1A6F-F24F-4241-96A0-4F29A0A3620E}" srcId="{D6E22B01-D367-4E3D-B76C-B27F1CF2D0B6}" destId="{E764263A-686C-4584-AB43-0BAB7CAF0C35}" srcOrd="4" destOrd="0" parTransId="{D6DEAB98-D911-4626-90DF-647E6FC1455D}" sibTransId="{F63F68CD-0C24-419D-83C8-CE18AB2FD4C2}"/>
    <dgm:cxn modelId="{D47A2257-303B-4230-8A3E-4B6D44F1B317}" type="presOf" srcId="{2A55F35B-15CF-41D1-A47D-E342F9C66179}" destId="{C39F5D91-3923-413D-B476-382FC21369A5}" srcOrd="0" destOrd="0" presId="urn:microsoft.com/office/officeart/2005/8/layout/vList2"/>
    <dgm:cxn modelId="{5B754C83-308D-46F9-8291-6621D3E0B5F8}" srcId="{D6E22B01-D367-4E3D-B76C-B27F1CF2D0B6}" destId="{F500D364-6FD1-4E34-9768-35D4ABC864ED}" srcOrd="0" destOrd="0" parTransId="{001D2258-5BFC-4E11-902A-FC12DF075F97}" sibTransId="{FE866799-5E5F-47D9-96BC-D0663C22C9FB}"/>
    <dgm:cxn modelId="{33AEDE90-A453-48BD-BCAC-0678C2C5908E}" type="presOf" srcId="{A6382E10-D5E7-4C69-A57F-F817B980859E}" destId="{254385AF-D809-4B4D-BDBB-B336CA5E3D0A}" srcOrd="0" destOrd="0" presId="urn:microsoft.com/office/officeart/2005/8/layout/vList2"/>
    <dgm:cxn modelId="{8DC59FAA-FE9A-432E-8693-B68A500AEC8E}" srcId="{D6E22B01-D367-4E3D-B76C-B27F1CF2D0B6}" destId="{A6382E10-D5E7-4C69-A57F-F817B980859E}" srcOrd="2" destOrd="0" parTransId="{28C8F646-72B8-4EF9-A95B-D3DC78740958}" sibTransId="{031F868E-B4D1-4F3A-948D-3B4A8B810052}"/>
    <dgm:cxn modelId="{E44296BE-0A91-44F8-ABA4-37CF527B06B1}" srcId="{D6E22B01-D367-4E3D-B76C-B27F1CF2D0B6}" destId="{022A838D-0350-4E0F-9EB6-152A1A7B8252}" srcOrd="3" destOrd="0" parTransId="{526FF109-F798-4004-808F-D6BB54BF5011}" sibTransId="{55F6335F-2CB4-4BFD-80A1-F93D500AFD1A}"/>
    <dgm:cxn modelId="{4F3A11F2-D67F-4B18-B15E-51FAEC74C7D0}" type="presOf" srcId="{022A838D-0350-4E0F-9EB6-152A1A7B8252}" destId="{DA0699A6-CDB7-4A73-8201-34BDB2EE6676}" srcOrd="0" destOrd="0" presId="urn:microsoft.com/office/officeart/2005/8/layout/vList2"/>
    <dgm:cxn modelId="{3A07C3FB-68E7-49B8-978E-7E4B31C17F98}" type="presOf" srcId="{E764263A-686C-4584-AB43-0BAB7CAF0C35}" destId="{0E880874-651D-4EB3-89A0-2C60BF8966AF}" srcOrd="0" destOrd="0" presId="urn:microsoft.com/office/officeart/2005/8/layout/vList2"/>
    <dgm:cxn modelId="{B412F530-8172-4F97-9C63-D52217432D9E}" type="presParOf" srcId="{E9C579C2-CE61-44A4-9473-5D3FF6B21F3A}" destId="{FAD8E94E-BAFD-4FD5-ADD5-E8F9D10F3A2B}" srcOrd="0" destOrd="0" presId="urn:microsoft.com/office/officeart/2005/8/layout/vList2"/>
    <dgm:cxn modelId="{1300B8D9-6FBE-4774-BF1B-AD6E03317273}" type="presParOf" srcId="{E9C579C2-CE61-44A4-9473-5D3FF6B21F3A}" destId="{2BB87522-3FB7-48A4-9454-424106997B75}" srcOrd="1" destOrd="0" presId="urn:microsoft.com/office/officeart/2005/8/layout/vList2"/>
    <dgm:cxn modelId="{EEB3B4B0-4ACC-4FE9-8964-AB8ED98A9D29}" type="presParOf" srcId="{E9C579C2-CE61-44A4-9473-5D3FF6B21F3A}" destId="{C39F5D91-3923-413D-B476-382FC21369A5}" srcOrd="2" destOrd="0" presId="urn:microsoft.com/office/officeart/2005/8/layout/vList2"/>
    <dgm:cxn modelId="{0A46501C-8930-4695-9EBA-23162EBE56AC}" type="presParOf" srcId="{E9C579C2-CE61-44A4-9473-5D3FF6B21F3A}" destId="{E75CD17B-94C5-4282-872D-3A7E533FE868}" srcOrd="3" destOrd="0" presId="urn:microsoft.com/office/officeart/2005/8/layout/vList2"/>
    <dgm:cxn modelId="{DFB86B23-AD7C-4817-B6FE-3E52805E5E17}" type="presParOf" srcId="{E9C579C2-CE61-44A4-9473-5D3FF6B21F3A}" destId="{254385AF-D809-4B4D-BDBB-B336CA5E3D0A}" srcOrd="4" destOrd="0" presId="urn:microsoft.com/office/officeart/2005/8/layout/vList2"/>
    <dgm:cxn modelId="{A5664513-66D4-4403-B542-38FEB3170EBD}" type="presParOf" srcId="{E9C579C2-CE61-44A4-9473-5D3FF6B21F3A}" destId="{D2AF1F00-BCE3-4686-BD65-348FA01EDF14}" srcOrd="5" destOrd="0" presId="urn:microsoft.com/office/officeart/2005/8/layout/vList2"/>
    <dgm:cxn modelId="{C590E9D3-7AA2-42E7-82E2-468A01D5B02D}" type="presParOf" srcId="{E9C579C2-CE61-44A4-9473-5D3FF6B21F3A}" destId="{DA0699A6-CDB7-4A73-8201-34BDB2EE6676}" srcOrd="6" destOrd="0" presId="urn:microsoft.com/office/officeart/2005/8/layout/vList2"/>
    <dgm:cxn modelId="{4CE65420-577C-457C-B147-5CB036AA01F2}" type="presParOf" srcId="{E9C579C2-CE61-44A4-9473-5D3FF6B21F3A}" destId="{BF6256AC-89F0-4C7F-AD63-E5B76395EC8D}" srcOrd="7" destOrd="0" presId="urn:microsoft.com/office/officeart/2005/8/layout/vList2"/>
    <dgm:cxn modelId="{E71C6FC2-7699-4A61-B60C-DCCE8B300F18}" type="presParOf" srcId="{E9C579C2-CE61-44A4-9473-5D3FF6B21F3A}" destId="{0E880874-651D-4EB3-89A0-2C60BF8966A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8E94E-BAFD-4FD5-ADD5-E8F9D10F3A2B}">
      <dsp:nvSpPr>
        <dsp:cNvPr id="0" name=""/>
        <dsp:cNvSpPr/>
      </dsp:nvSpPr>
      <dsp:spPr>
        <a:xfrm>
          <a:off x="0" y="681862"/>
          <a:ext cx="6269038" cy="79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8am-10am: Registration along with coffee and breakfast burritos</a:t>
          </a:r>
        </a:p>
      </dsp:txBody>
      <dsp:txXfrm>
        <a:off x="38838" y="720700"/>
        <a:ext cx="6191362" cy="717924"/>
      </dsp:txXfrm>
    </dsp:sp>
    <dsp:sp modelId="{C39F5D91-3923-413D-B476-382FC21369A5}">
      <dsp:nvSpPr>
        <dsp:cNvPr id="0" name=""/>
        <dsp:cNvSpPr/>
      </dsp:nvSpPr>
      <dsp:spPr>
        <a:xfrm>
          <a:off x="0" y="1535062"/>
          <a:ext cx="6269038" cy="79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10am-12pm: Meetings with legislators</a:t>
          </a:r>
        </a:p>
      </dsp:txBody>
      <dsp:txXfrm>
        <a:off x="38838" y="1573900"/>
        <a:ext cx="6191362" cy="717924"/>
      </dsp:txXfrm>
    </dsp:sp>
    <dsp:sp modelId="{254385AF-D809-4B4D-BDBB-B336CA5E3D0A}">
      <dsp:nvSpPr>
        <dsp:cNvPr id="0" name=""/>
        <dsp:cNvSpPr/>
      </dsp:nvSpPr>
      <dsp:spPr>
        <a:xfrm>
          <a:off x="0" y="2388262"/>
          <a:ext cx="6269038" cy="79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Senate Education Committee is scheduled to meet at 9am, which you are welcome to attend </a:t>
          </a:r>
        </a:p>
      </dsp:txBody>
      <dsp:txXfrm>
        <a:off x="38838" y="2427100"/>
        <a:ext cx="6191362" cy="717924"/>
      </dsp:txXfrm>
    </dsp:sp>
    <dsp:sp modelId="{DA0699A6-CDB7-4A73-8201-34BDB2EE6676}">
      <dsp:nvSpPr>
        <dsp:cNvPr id="0" name=""/>
        <dsp:cNvSpPr/>
      </dsp:nvSpPr>
      <dsp:spPr>
        <a:xfrm>
          <a:off x="0" y="3241462"/>
          <a:ext cx="6269038" cy="79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may also visit the </a:t>
          </a:r>
          <a:r>
            <a:rPr lang="en-US" sz="2000" kern="1200">
              <a:hlinkClick xmlns:r="http://schemas.openxmlformats.org/officeDocument/2006/relationships" r:id="rId1"/>
            </a:rPr>
            <a:t>Capitol Museum </a:t>
          </a:r>
          <a:r>
            <a:rPr lang="en-US" sz="2000" kern="1200"/>
            <a:t>, go on a tour and learn more about how to get involved while at the event</a:t>
          </a:r>
        </a:p>
      </dsp:txBody>
      <dsp:txXfrm>
        <a:off x="38838" y="3280300"/>
        <a:ext cx="6191362" cy="717924"/>
      </dsp:txXfrm>
    </dsp:sp>
    <dsp:sp modelId="{0E880874-651D-4EB3-89A0-2C60BF8966AF}">
      <dsp:nvSpPr>
        <dsp:cNvPr id="0" name=""/>
        <dsp:cNvSpPr/>
      </dsp:nvSpPr>
      <dsp:spPr>
        <a:xfrm>
          <a:off x="0" y="4094662"/>
          <a:ext cx="6269038" cy="79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For more information on the schedule visit </a:t>
          </a:r>
          <a:r>
            <a:rPr lang="en-US" sz="2000" kern="1200">
              <a:hlinkClick xmlns:r="http://schemas.openxmlformats.org/officeDocument/2006/relationships" r:id="rId2"/>
            </a:rPr>
            <a:t>www.azeca.org</a:t>
          </a:r>
          <a:endParaRPr lang="en-US" sz="2000" kern="1200"/>
        </a:p>
      </dsp:txBody>
      <dsp:txXfrm>
        <a:off x="38838" y="4133500"/>
        <a:ext cx="6191362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91C-1588-4C2E-B2BA-097B47D606A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16F-B201-401E-A5B4-814338B1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6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91C-1588-4C2E-B2BA-097B47D606A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16F-B201-401E-A5B4-814338B1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91C-1588-4C2E-B2BA-097B47D606A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16F-B201-401E-A5B4-814338B1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6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91C-1588-4C2E-B2BA-097B47D606A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16F-B201-401E-A5B4-814338B1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91C-1588-4C2E-B2BA-097B47D606A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16F-B201-401E-A5B4-814338B1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3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91C-1588-4C2E-B2BA-097B47D606A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16F-B201-401E-A5B4-814338B1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91C-1588-4C2E-B2BA-097B47D606A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16F-B201-401E-A5B4-814338B1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9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91C-1588-4C2E-B2BA-097B47D606A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16F-B201-401E-A5B4-814338B1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9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91C-1588-4C2E-B2BA-097B47D606A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16F-B201-401E-A5B4-814338B1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91C-1588-4C2E-B2BA-097B47D606A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16F-B201-401E-A5B4-814338B1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6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91C-1588-4C2E-B2BA-097B47D606A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16F-B201-401E-A5B4-814338B1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9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C91C-1588-4C2E-B2BA-097B47D606A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A16F-B201-401E-A5B4-814338B1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murphy@achildren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leg.gov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zleg.gov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ec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leg.gov/location/" TargetMode="External"/><Relationship Id="rId2" Type="http://schemas.openxmlformats.org/officeDocument/2006/relationships/hyperlink" Target="https://azleg.gov/alispdfs/council/CapitolMallParkingMap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zredistricting.org/districtlocato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leg.gov/MemberRoster/" TargetMode="External"/><Relationship Id="rId2" Type="http://schemas.openxmlformats.org/officeDocument/2006/relationships/hyperlink" Target="https://www.azleg.gov/MemberRoster/?body=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7478CA-43F9-4CC8-BF0E-8FBBA3B5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AZECA Early Childhood Day at the Legislature</a:t>
            </a:r>
            <a:b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February 15,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9F6712-236F-4764-9453-7C46166D3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31240"/>
            <a:ext cx="7188199" cy="47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ownloads.clipart.com/39163080.jpg?t=1444864150&amp;h=aa4ef42ad1f661df864c96f7c15d2221&amp;u=dcarrera2015">
            <a:extLst>
              <a:ext uri="{FF2B5EF4-FFF2-40B4-BE49-F238E27FC236}">
                <a16:creationId xmlns:a16="http://schemas.microsoft.com/office/drawing/2014/main" id="{2BE3E993-EB2F-43D7-8393-D264DC0F4E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r="39931" b="-1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71513-8CC2-4AB7-8891-F9DBAB2B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Preparing for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604D-4893-43D3-AF40-2E99BA41C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7327" y="4156276"/>
            <a:ext cx="6274592" cy="20616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Call your legislator about 10-15 days before Early Childhood Day!</a:t>
            </a:r>
          </a:p>
        </p:txBody>
      </p:sp>
    </p:spTree>
    <p:extLst>
      <p:ext uri="{BB962C8B-B14F-4D97-AF65-F5344CB8AC3E}">
        <p14:creationId xmlns:p14="http://schemas.microsoft.com/office/powerpoint/2010/main" val="169600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D13D441C-8F11-4C48-B6C0-1A89D2D8AF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3" r="2242" b="-1"/>
          <a:stretch/>
        </p:blipFill>
        <p:spPr>
          <a:xfrm rot="21600000" flipH="1">
            <a:off x="4639056" y="10"/>
            <a:ext cx="7552944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C689EE-EE11-4881-9808-7B77F783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Preparing for the Meeting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0D2DF-373F-4551-8088-247E63D5A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Script:</a:t>
            </a:r>
          </a:p>
          <a:p>
            <a:r>
              <a:rPr lang="en-US" sz="2000" dirty="0"/>
              <a:t>“Hello, my name is __________ from ________ organization.  I am interested in scheduling a meeting with Senator/Rep. _____________ during EC Day to discuss how we can work together on _______ policies.”</a:t>
            </a:r>
          </a:p>
        </p:txBody>
      </p:sp>
    </p:spTree>
    <p:extLst>
      <p:ext uri="{BB962C8B-B14F-4D97-AF65-F5344CB8AC3E}">
        <p14:creationId xmlns:p14="http://schemas.microsoft.com/office/powerpoint/2010/main" val="392350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237720AF-B870-4B10-86AD-B76986E1FC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4" r="13994"/>
          <a:stretch>
            <a:fillRect/>
          </a:stretch>
        </p:blipFill>
        <p:spPr>
          <a:xfrm>
            <a:off x="484632" y="984114"/>
            <a:ext cx="5126736" cy="473432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D31DEA-304B-406D-BD9C-35D19006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Preparing for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C3511-BA2E-4F50-9D35-08FDBCF7F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1903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Be sure to explain what you want to cover (early childhood in general or some specific piece such as literacy, home visitation etc.)</a:t>
            </a:r>
          </a:p>
          <a:p>
            <a:r>
              <a:rPr lang="en-US" sz="2000"/>
              <a:t>How many plan to attend?</a:t>
            </a:r>
          </a:p>
          <a:p>
            <a:r>
              <a:rPr lang="en-US" sz="2000"/>
              <a:t>Remember that the legislator may need to change times or have a staff member take his/her place</a:t>
            </a:r>
          </a:p>
          <a:p>
            <a:r>
              <a:rPr lang="en-US" sz="2000"/>
              <a:t>On the day of the event, AZECA will provide participants with talking points and general early childhood information that can be used.</a:t>
            </a:r>
          </a:p>
        </p:txBody>
      </p:sp>
    </p:spTree>
    <p:extLst>
      <p:ext uri="{BB962C8B-B14F-4D97-AF65-F5344CB8AC3E}">
        <p14:creationId xmlns:p14="http://schemas.microsoft.com/office/powerpoint/2010/main" val="252279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40F45-5DF1-4A5E-90C9-C987D2BA2E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35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56B5A6-FF87-428D-B5E7-1ABD70CD3E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948CA-51A3-424F-9755-68DC3973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Preparing for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D100E-91D3-4621-A12E-1EF0D6026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Let us know if you are successful in getting a meeting with a legislator by emailing us at </a:t>
            </a:r>
            <a:r>
              <a:rPr lang="en-US" sz="2400">
                <a:solidFill>
                  <a:schemeClr val="bg1"/>
                </a:solidFill>
                <a:hlinkClick r:id="rId3"/>
              </a:rPr>
              <a:t>kmurphy@achildren.org</a:t>
            </a:r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0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wnloads.clipart.com/41808002.jpg?t=1444426965&amp;h=f376a2095e4866198871fd2fa845d180&amp;u=dcarrera2015">
            <a:extLst>
              <a:ext uri="{FF2B5EF4-FFF2-40B4-BE49-F238E27FC236}">
                <a16:creationId xmlns:a16="http://schemas.microsoft.com/office/drawing/2014/main" id="{A1C21081-984B-4038-AC2A-9A55048977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47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9FAD0-32B4-4D9A-9EA7-10EE207E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KEEPING INFORMED AND REGISTERING YOUR OPINION</a:t>
            </a:r>
          </a:p>
        </p:txBody>
      </p:sp>
    </p:spTree>
    <p:extLst>
      <p:ext uri="{BB962C8B-B14F-4D97-AF65-F5344CB8AC3E}">
        <p14:creationId xmlns:p14="http://schemas.microsoft.com/office/powerpoint/2010/main" val="326549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0D605D-3310-4E16-A290-A397E3E6D9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 r="1" b="2051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1DF93B-47B5-4FB5-A06F-42291F1A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ALIS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114CF-82D7-41DA-A0CF-2103FF214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800"/>
              <a:t>This is </a:t>
            </a:r>
          </a:p>
          <a:p>
            <a:pPr marL="0"/>
            <a:r>
              <a:rPr lang="en-US" sz="1800"/>
              <a:t>	</a:t>
            </a:r>
            <a:r>
              <a:rPr lang="en-US" sz="1800" u="sng"/>
              <a:t>A</a:t>
            </a:r>
            <a:r>
              <a:rPr lang="en-US" sz="1800"/>
              <a:t>rizona</a:t>
            </a:r>
          </a:p>
          <a:p>
            <a:pPr marL="0"/>
            <a:r>
              <a:rPr lang="en-US" sz="1800"/>
              <a:t>	</a:t>
            </a:r>
            <a:r>
              <a:rPr lang="en-US" sz="1800" u="sng"/>
              <a:t>L</a:t>
            </a:r>
            <a:r>
              <a:rPr lang="en-US" sz="1800"/>
              <a:t>egislative</a:t>
            </a:r>
          </a:p>
          <a:p>
            <a:pPr marL="0"/>
            <a:r>
              <a:rPr lang="en-US" sz="1800"/>
              <a:t>	</a:t>
            </a:r>
            <a:r>
              <a:rPr lang="en-US" sz="1800" u="sng"/>
              <a:t>I</a:t>
            </a:r>
            <a:r>
              <a:rPr lang="en-US" sz="1800"/>
              <a:t>nformation</a:t>
            </a:r>
          </a:p>
          <a:p>
            <a:pPr marL="0"/>
            <a:r>
              <a:rPr lang="en-US" sz="1800"/>
              <a:t>	</a:t>
            </a:r>
            <a:r>
              <a:rPr lang="en-US" sz="1800" u="sng"/>
              <a:t>S</a:t>
            </a:r>
            <a:r>
              <a:rPr lang="en-US" sz="1800"/>
              <a:t>ystem</a:t>
            </a:r>
          </a:p>
          <a:p>
            <a:pPr marL="0"/>
            <a:r>
              <a:rPr lang="en-US" sz="1800"/>
              <a:t>	ALIS</a:t>
            </a:r>
          </a:p>
          <a:p>
            <a:pPr marL="0"/>
            <a:r>
              <a:rPr lang="en-US" sz="1800">
                <a:hlinkClick r:id="rId3"/>
              </a:rPr>
              <a:t>www.azleg.gov</a:t>
            </a: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48125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71B051-DE39-4AB9-922E-1232B0F1A5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3F42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31CC3EB-B0C2-4691-8A95-AEA454D0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How to use ALIS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55D35-6B5A-471D-93AE-958F499EB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dirty="0"/>
              <a:t>1. Simple bill query</a:t>
            </a:r>
          </a:p>
          <a:p>
            <a:pPr marL="0"/>
            <a:r>
              <a:rPr lang="en-US" dirty="0"/>
              <a:t>2. In depth notifications</a:t>
            </a:r>
          </a:p>
        </p:txBody>
      </p:sp>
    </p:spTree>
    <p:extLst>
      <p:ext uri="{BB962C8B-B14F-4D97-AF65-F5344CB8AC3E}">
        <p14:creationId xmlns:p14="http://schemas.microsoft.com/office/powerpoint/2010/main" val="993555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5FDD-B28E-4CE0-903C-802545C4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query (Search for a bill number)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40D8ED-9C12-4A18-B971-EA379EE46DD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4185" t="6336" r="8973" b="3697"/>
          <a:stretch/>
        </p:blipFill>
        <p:spPr bwMode="auto">
          <a:xfrm>
            <a:off x="1185333" y="1690688"/>
            <a:ext cx="8856134" cy="4554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BE8F27-B5A1-4A32-9F42-F6BF1DAF64B6}"/>
              </a:ext>
            </a:extLst>
          </p:cNvPr>
          <p:cNvCxnSpPr>
            <a:cxnSpLocks/>
          </p:cNvCxnSpPr>
          <p:nvPr/>
        </p:nvCxnSpPr>
        <p:spPr>
          <a:xfrm>
            <a:off x="7095066" y="1690688"/>
            <a:ext cx="1303867" cy="35560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7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32A6-E3E3-4BDA-AF1A-0533BCC8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these to learn more…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A008FC-E23E-4217-8C77-3C140D96ECE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0320" t="6267" r="4934" b="22142"/>
          <a:stretch/>
        </p:blipFill>
        <p:spPr bwMode="auto">
          <a:xfrm>
            <a:off x="838200" y="1504421"/>
            <a:ext cx="9609296" cy="4802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C60518-9B6A-406E-AD1A-9D33985389CE}"/>
              </a:ext>
            </a:extLst>
          </p:cNvPr>
          <p:cNvCxnSpPr>
            <a:cxnSpLocks/>
          </p:cNvCxnSpPr>
          <p:nvPr/>
        </p:nvCxnSpPr>
        <p:spPr>
          <a:xfrm flipH="1" flipV="1">
            <a:off x="3350778" y="3302000"/>
            <a:ext cx="945870" cy="660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BF18C3-40D9-4BE0-9935-9000E20B80E9}"/>
              </a:ext>
            </a:extLst>
          </p:cNvPr>
          <p:cNvCxnSpPr>
            <a:cxnSpLocks/>
          </p:cNvCxnSpPr>
          <p:nvPr/>
        </p:nvCxnSpPr>
        <p:spPr>
          <a:xfrm flipH="1" flipV="1">
            <a:off x="4139829" y="3302000"/>
            <a:ext cx="156819" cy="66040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4033A0-607F-4168-985E-DCF626D89F32}"/>
              </a:ext>
            </a:extLst>
          </p:cNvPr>
          <p:cNvCxnSpPr/>
          <p:nvPr/>
        </p:nvCxnSpPr>
        <p:spPr>
          <a:xfrm flipV="1">
            <a:off x="5046133" y="3302000"/>
            <a:ext cx="0" cy="60351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B686B1-39AF-480A-ACF8-7517F29E7A99}"/>
              </a:ext>
            </a:extLst>
          </p:cNvPr>
          <p:cNvCxnSpPr>
            <a:cxnSpLocks/>
          </p:cNvCxnSpPr>
          <p:nvPr/>
        </p:nvCxnSpPr>
        <p:spPr>
          <a:xfrm flipH="1" flipV="1">
            <a:off x="6248771" y="3202781"/>
            <a:ext cx="126629" cy="7027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8D4041-54D7-4D19-81A0-1F267D3570CC}"/>
              </a:ext>
            </a:extLst>
          </p:cNvPr>
          <p:cNvCxnSpPr/>
          <p:nvPr/>
        </p:nvCxnSpPr>
        <p:spPr>
          <a:xfrm flipV="1">
            <a:off x="6375400" y="3302000"/>
            <a:ext cx="770468" cy="660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77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AD47-30DD-425A-8921-393968F3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depth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FE2A0-CD03-4513-AC35-8B4BCF0DA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13670" cy="4351338"/>
          </a:xfrm>
        </p:spPr>
        <p:txBody>
          <a:bodyPr/>
          <a:lstStyle/>
          <a:p>
            <a:r>
              <a:rPr lang="en-US" dirty="0"/>
              <a:t>On </a:t>
            </a:r>
            <a:r>
              <a:rPr lang="en-US" dirty="0">
                <a:hlinkClick r:id="rId2"/>
              </a:rPr>
              <a:t>www.azleg.gov</a:t>
            </a:r>
            <a:r>
              <a:rPr lang="en-US" dirty="0"/>
              <a:t> go to “bills” followed by “bill tracking”.  On the page show here, click “sign on”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270BA3-3345-41E0-95BF-9A8839C049EB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0682" t="8378" r="4825" b="50109"/>
          <a:stretch/>
        </p:blipFill>
        <p:spPr bwMode="auto">
          <a:xfrm>
            <a:off x="4497859" y="1825624"/>
            <a:ext cx="6855942" cy="3784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BD239D-B285-428B-96B4-DBB244FDFE80}"/>
              </a:ext>
            </a:extLst>
          </p:cNvPr>
          <p:cNvCxnSpPr/>
          <p:nvPr/>
        </p:nvCxnSpPr>
        <p:spPr>
          <a:xfrm flipV="1">
            <a:off x="10576011" y="2242522"/>
            <a:ext cx="0" cy="9763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8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D67C-C649-4E6D-BEC5-619F6FE5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Details</a:t>
            </a:r>
          </a:p>
        </p:txBody>
      </p:sp>
      <p:pic>
        <p:nvPicPr>
          <p:cNvPr id="4" name="Picture 6" descr="http://www.arizonaeducationnetwork.com/wp-content/uploads/2009/07/AZ-Capital-with-Flags-front.jpg">
            <a:extLst>
              <a:ext uri="{FF2B5EF4-FFF2-40B4-BE49-F238E27FC236}">
                <a16:creationId xmlns:a16="http://schemas.microsoft.com/office/drawing/2014/main" id="{BC96AC43-E9E7-4C21-9CD0-B61C20F864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0" r="20756"/>
          <a:stretch/>
        </p:blipFill>
        <p:spPr bwMode="auto">
          <a:xfrm>
            <a:off x="5965566" y="961812"/>
            <a:ext cx="3334266" cy="493098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9250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576B0-CD8C-4661-95C8-A9F2CE7CD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F60E2B-3919-423C-B1FF-56CDE66811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C783B2-69A7-4921-B2F4-3BFC6D3ED866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2180" t="10712" r="21538" b="4957"/>
          <a:stretch/>
        </p:blipFill>
        <p:spPr bwMode="auto">
          <a:xfrm>
            <a:off x="643467" y="784917"/>
            <a:ext cx="6274296" cy="528816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B3667-17C2-4E1D-84BE-A49E5C02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550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00A3-4191-49B1-B124-67CBB07CE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2549" y="3602038"/>
            <a:ext cx="330813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Sign on or create new account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2DC445-4DC1-4E70-83BE-43A9B3384421}"/>
              </a:ext>
            </a:extLst>
          </p:cNvPr>
          <p:cNvCxnSpPr/>
          <p:nvPr/>
        </p:nvCxnSpPr>
        <p:spPr>
          <a:xfrm flipH="1" flipV="1">
            <a:off x="5520267" y="2048933"/>
            <a:ext cx="762000" cy="52493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45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BB9581-2E1D-405D-AC21-AD669748D5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CE9A8B-5099-4FDE-A80F-05E91579CC3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8205" r="23333" b="13390"/>
          <a:stretch/>
        </p:blipFill>
        <p:spPr bwMode="auto">
          <a:xfrm>
            <a:off x="961812" y="1617719"/>
            <a:ext cx="6254496" cy="359790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28B887-0600-48C9-BA4E-81CC532A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6" y="740056"/>
            <a:ext cx="3447450" cy="51297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Select “Request to Speak” (you don’t actually HAVE to speak!).  This will allow you to track and voice your opinion on any bill!</a:t>
            </a:r>
          </a:p>
        </p:txBody>
      </p:sp>
    </p:spTree>
    <p:extLst>
      <p:ext uri="{BB962C8B-B14F-4D97-AF65-F5344CB8AC3E}">
        <p14:creationId xmlns:p14="http://schemas.microsoft.com/office/powerpoint/2010/main" val="280749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6104-A8F3-4F6E-A995-0DF8C43F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 “My bill positions” to choose whether you are for, against or neutral toward a particular bill.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7ABA21-4669-4E37-B43E-FFB4CF33D3A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8433" r="1795" b="25926"/>
          <a:stretch/>
        </p:blipFill>
        <p:spPr bwMode="auto">
          <a:xfrm>
            <a:off x="838200" y="2024469"/>
            <a:ext cx="10515600" cy="3953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E78602-8C5D-475C-860A-EE1E91EFA23A}"/>
              </a:ext>
            </a:extLst>
          </p:cNvPr>
          <p:cNvCxnSpPr/>
          <p:nvPr/>
        </p:nvCxnSpPr>
        <p:spPr>
          <a:xfrm flipH="1" flipV="1">
            <a:off x="2167467" y="3776133"/>
            <a:ext cx="10668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31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ownloads.clipart.com/85619855.jpg?t=1444428010&amp;h=33a5d57b5301d707c29fb707bba125ca&amp;u=dcarrera2015">
            <a:extLst>
              <a:ext uri="{FF2B5EF4-FFF2-40B4-BE49-F238E27FC236}">
                <a16:creationId xmlns:a16="http://schemas.microsoft.com/office/drawing/2014/main" id="{811AD9EE-6020-48B6-9C64-A21E93439D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35"/>
          <a:stretch/>
        </p:blipFill>
        <p:spPr bwMode="auto">
          <a:xfrm rot="21600000">
            <a:off x="20" y="10"/>
            <a:ext cx="4639713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56B5A6-FF87-428D-B5E7-1ABD70CD3E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E0230-557B-4EBB-8748-99CD9678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can you utilize ALIS?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F818E-932F-4DF2-9B50-5964B3972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Track Bills</a:t>
            </a:r>
          </a:p>
          <a:p>
            <a:r>
              <a:rPr lang="en-US" sz="2400">
                <a:solidFill>
                  <a:schemeClr val="bg1"/>
                </a:solidFill>
              </a:rPr>
              <a:t>Track Nominees</a:t>
            </a:r>
          </a:p>
          <a:p>
            <a:r>
              <a:rPr lang="en-US" sz="2400">
                <a:solidFill>
                  <a:schemeClr val="bg1"/>
                </a:solidFill>
              </a:rPr>
              <a:t>Track Committees</a:t>
            </a:r>
          </a:p>
          <a:p>
            <a:r>
              <a:rPr lang="en-US" sz="2400">
                <a:solidFill>
                  <a:schemeClr val="bg1"/>
                </a:solidFill>
              </a:rPr>
              <a:t>Agendas</a:t>
            </a:r>
          </a:p>
          <a:p>
            <a:r>
              <a:rPr lang="en-US" sz="2400">
                <a:solidFill>
                  <a:schemeClr val="bg1"/>
                </a:solidFill>
              </a:rPr>
              <a:t>Calendars</a:t>
            </a:r>
          </a:p>
        </p:txBody>
      </p:sp>
    </p:spTree>
    <p:extLst>
      <p:ext uri="{BB962C8B-B14F-4D97-AF65-F5344CB8AC3E}">
        <p14:creationId xmlns:p14="http://schemas.microsoft.com/office/powerpoint/2010/main" val="4292762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1908E4-74FE-4F7E-8EB3-BD14E29F8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" b="-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B5609B-112A-4935-8447-79F5A95E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Register for Early Childhood Day at the Legislature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40D7F-A975-4021-B2ED-BA666FDBC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3600" dirty="0"/>
              <a:t>Visit </a:t>
            </a:r>
            <a:r>
              <a:rPr lang="en-US" sz="3600" dirty="0">
                <a:hlinkClick r:id="rId3"/>
              </a:rPr>
              <a:t>www.azeca.org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392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358D-8B5C-47DD-B7DB-EEE14106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What you’re about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27BF-ED97-4C9E-90F3-6A68DC5F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Event Agenda</a:t>
            </a:r>
          </a:p>
          <a:p>
            <a:r>
              <a:rPr lang="en-US" sz="2400"/>
              <a:t>Location</a:t>
            </a:r>
          </a:p>
          <a:p>
            <a:r>
              <a:rPr lang="en-US" sz="2400"/>
              <a:t>How to schedule a meeting with your legislator on Early Childhood Day!</a:t>
            </a:r>
          </a:p>
          <a:p>
            <a:r>
              <a:rPr lang="en-US" sz="2400"/>
              <a:t>How to follow and submit your opinion on legislation</a:t>
            </a:r>
          </a:p>
          <a:p>
            <a:r>
              <a:rPr lang="en-US" sz="2400"/>
              <a:t>How to Register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7100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744B379-4D07-4154-95EB-2BD80163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Schedule of Events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712151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08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F425-1C92-4C6D-9C47-93E31281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13D3-DE9E-4523-923A-4D1AEFFF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Arizona State Capitol Rose Garden</a:t>
            </a:r>
          </a:p>
          <a:p>
            <a:pPr lvl="1"/>
            <a:r>
              <a:rPr lang="en-US" dirty="0"/>
              <a:t>Directly North of Old Capitol Building</a:t>
            </a:r>
          </a:p>
          <a:p>
            <a:r>
              <a:rPr lang="en-US" dirty="0"/>
              <a:t>1700 W. Washington St. Phoenix, 85007</a:t>
            </a:r>
          </a:p>
          <a:p>
            <a:r>
              <a:rPr lang="en-US" dirty="0"/>
              <a:t>The best places to park are the unrestricted lots across from the House and Senate off Adams and Jefferson Streets:</a:t>
            </a:r>
          </a:p>
          <a:p>
            <a:pPr lvl="1"/>
            <a:r>
              <a:rPr lang="en-US" dirty="0">
                <a:hlinkClick r:id="rId2"/>
              </a:rPr>
              <a:t>https://azleg.gov/alispdfs/council/CapitolMallParkingMap.pdf</a:t>
            </a:r>
            <a:endParaRPr lang="en-US" dirty="0"/>
          </a:p>
          <a:p>
            <a:r>
              <a:rPr lang="en-US" dirty="0">
                <a:hlinkClick r:id="rId3"/>
              </a:rPr>
              <a:t>https://www.azleg.gov/location/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9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6EF139-7017-4847-8E7F-DC8DA1EDE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4"/>
          <a:stretch/>
        </p:blipFill>
        <p:spPr>
          <a:xfrm>
            <a:off x="20" y="10"/>
            <a:ext cx="4637226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50C1F-3473-4C70-9BB5-5C838A4B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Scheduling a Meeting with your Legislator</a:t>
            </a:r>
          </a:p>
        </p:txBody>
      </p:sp>
    </p:spTree>
    <p:extLst>
      <p:ext uri="{BB962C8B-B14F-4D97-AF65-F5344CB8AC3E}">
        <p14:creationId xmlns:p14="http://schemas.microsoft.com/office/powerpoint/2010/main" val="279893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CE5F-68D9-4D7D-B208-A3C688C0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a Meeting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C848C4-9726-4981-98BA-3C55D253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Step 1:</a:t>
            </a:r>
          </a:p>
          <a:p>
            <a:r>
              <a:rPr lang="en-US"/>
              <a:t>Find your Legislator/Legislative District</a:t>
            </a:r>
          </a:p>
          <a:p>
            <a:r>
              <a:rPr lang="en-US"/>
              <a:t>Go to </a:t>
            </a:r>
            <a:r>
              <a:rPr lang="en-US">
                <a:hlinkClick r:id="rId2"/>
              </a:rPr>
              <a:t>https://azredistricting.org/districtlocator/</a:t>
            </a:r>
            <a:endParaRPr lang="en-US"/>
          </a:p>
          <a:p>
            <a:endParaRPr lang="en-US" dirty="0"/>
          </a:p>
        </p:txBody>
      </p:sp>
      <p:grpSp>
        <p:nvGrpSpPr>
          <p:cNvPr id="5" name="calendar">
            <a:extLst>
              <a:ext uri="{FF2B5EF4-FFF2-40B4-BE49-F238E27FC236}">
                <a16:creationId xmlns:a16="http://schemas.microsoft.com/office/drawing/2014/main" id="{6AC7E34E-2B70-4B32-AA48-9ECE4F8945CF}"/>
              </a:ext>
            </a:extLst>
          </p:cNvPr>
          <p:cNvGrpSpPr/>
          <p:nvPr/>
        </p:nvGrpSpPr>
        <p:grpSpPr>
          <a:xfrm>
            <a:off x="4492622" y="2384141"/>
            <a:ext cx="1603378" cy="1617153"/>
            <a:chOff x="10302755" y="750749"/>
            <a:chExt cx="1164599" cy="1180744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24D8605-3F0E-4265-BB0F-C204D481BF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2755" y="750749"/>
              <a:ext cx="1164599" cy="1180744"/>
            </a:xfrm>
            <a:custGeom>
              <a:avLst/>
              <a:gdLst>
                <a:gd name="T0" fmla="*/ 303 w 923"/>
                <a:gd name="T1" fmla="*/ 155 h 936"/>
                <a:gd name="T2" fmla="*/ 264 w 923"/>
                <a:gd name="T3" fmla="*/ 193 h 936"/>
                <a:gd name="T4" fmla="*/ 264 w 923"/>
                <a:gd name="T5" fmla="*/ 193 h 936"/>
                <a:gd name="T6" fmla="*/ 226 w 923"/>
                <a:gd name="T7" fmla="*/ 155 h 936"/>
                <a:gd name="T8" fmla="*/ 226 w 923"/>
                <a:gd name="T9" fmla="*/ 39 h 936"/>
                <a:gd name="T10" fmla="*/ 264 w 923"/>
                <a:gd name="T11" fmla="*/ 0 h 936"/>
                <a:gd name="T12" fmla="*/ 264 w 923"/>
                <a:gd name="T13" fmla="*/ 0 h 936"/>
                <a:gd name="T14" fmla="*/ 303 w 923"/>
                <a:gd name="T15" fmla="*/ 39 h 936"/>
                <a:gd name="T16" fmla="*/ 303 w 923"/>
                <a:gd name="T17" fmla="*/ 155 h 936"/>
                <a:gd name="T18" fmla="*/ 698 w 923"/>
                <a:gd name="T19" fmla="*/ 39 h 936"/>
                <a:gd name="T20" fmla="*/ 659 w 923"/>
                <a:gd name="T21" fmla="*/ 0 h 936"/>
                <a:gd name="T22" fmla="*/ 659 w 923"/>
                <a:gd name="T23" fmla="*/ 0 h 936"/>
                <a:gd name="T24" fmla="*/ 621 w 923"/>
                <a:gd name="T25" fmla="*/ 39 h 936"/>
                <a:gd name="T26" fmla="*/ 621 w 923"/>
                <a:gd name="T27" fmla="*/ 155 h 936"/>
                <a:gd name="T28" fmla="*/ 659 w 923"/>
                <a:gd name="T29" fmla="*/ 193 h 936"/>
                <a:gd name="T30" fmla="*/ 659 w 923"/>
                <a:gd name="T31" fmla="*/ 193 h 936"/>
                <a:gd name="T32" fmla="*/ 698 w 923"/>
                <a:gd name="T33" fmla="*/ 155 h 936"/>
                <a:gd name="T34" fmla="*/ 698 w 923"/>
                <a:gd name="T35" fmla="*/ 39 h 936"/>
                <a:gd name="T36" fmla="*/ 923 w 923"/>
                <a:gd name="T37" fmla="*/ 216 h 936"/>
                <a:gd name="T38" fmla="*/ 923 w 923"/>
                <a:gd name="T39" fmla="*/ 794 h 936"/>
                <a:gd name="T40" fmla="*/ 804 w 923"/>
                <a:gd name="T41" fmla="*/ 936 h 936"/>
                <a:gd name="T42" fmla="*/ 94 w 923"/>
                <a:gd name="T43" fmla="*/ 936 h 936"/>
                <a:gd name="T44" fmla="*/ 0 w 923"/>
                <a:gd name="T45" fmla="*/ 794 h 936"/>
                <a:gd name="T46" fmla="*/ 0 w 923"/>
                <a:gd name="T47" fmla="*/ 216 h 936"/>
                <a:gd name="T48" fmla="*/ 94 w 923"/>
                <a:gd name="T49" fmla="*/ 105 h 936"/>
                <a:gd name="T50" fmla="*/ 207 w 923"/>
                <a:gd name="T51" fmla="*/ 105 h 936"/>
                <a:gd name="T52" fmla="*/ 265 w 923"/>
                <a:gd name="T53" fmla="*/ 208 h 936"/>
                <a:gd name="T54" fmla="*/ 325 w 923"/>
                <a:gd name="T55" fmla="*/ 105 h 936"/>
                <a:gd name="T56" fmla="*/ 602 w 923"/>
                <a:gd name="T57" fmla="*/ 105 h 936"/>
                <a:gd name="T58" fmla="*/ 660 w 923"/>
                <a:gd name="T59" fmla="*/ 208 h 936"/>
                <a:gd name="T60" fmla="*/ 713 w 923"/>
                <a:gd name="T61" fmla="*/ 105 h 936"/>
                <a:gd name="T62" fmla="*/ 804 w 923"/>
                <a:gd name="T63" fmla="*/ 105 h 936"/>
                <a:gd name="T64" fmla="*/ 923 w 923"/>
                <a:gd name="T65" fmla="*/ 216 h 936"/>
                <a:gd name="T66" fmla="*/ 845 w 923"/>
                <a:gd name="T67" fmla="*/ 263 h 936"/>
                <a:gd name="T68" fmla="*/ 82 w 923"/>
                <a:gd name="T69" fmla="*/ 263 h 936"/>
                <a:gd name="T70" fmla="*/ 82 w 923"/>
                <a:gd name="T71" fmla="*/ 839 h 936"/>
                <a:gd name="T72" fmla="*/ 845 w 923"/>
                <a:gd name="T73" fmla="*/ 839 h 936"/>
                <a:gd name="T74" fmla="*/ 845 w 923"/>
                <a:gd name="T75" fmla="*/ 263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3" h="936">
                  <a:moveTo>
                    <a:pt x="303" y="155"/>
                  </a:moveTo>
                  <a:cubicBezTo>
                    <a:pt x="303" y="176"/>
                    <a:pt x="285" y="193"/>
                    <a:pt x="264" y="193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43" y="193"/>
                    <a:pt x="226" y="176"/>
                    <a:pt x="226" y="155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18"/>
                    <a:pt x="243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85" y="0"/>
                    <a:pt x="303" y="18"/>
                    <a:pt x="303" y="39"/>
                  </a:cubicBezTo>
                  <a:lnTo>
                    <a:pt x="303" y="155"/>
                  </a:lnTo>
                  <a:close/>
                  <a:moveTo>
                    <a:pt x="698" y="39"/>
                  </a:moveTo>
                  <a:cubicBezTo>
                    <a:pt x="698" y="18"/>
                    <a:pt x="680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38" y="0"/>
                    <a:pt x="621" y="18"/>
                    <a:pt x="621" y="39"/>
                  </a:cubicBezTo>
                  <a:cubicBezTo>
                    <a:pt x="621" y="155"/>
                    <a:pt x="621" y="155"/>
                    <a:pt x="621" y="155"/>
                  </a:cubicBezTo>
                  <a:cubicBezTo>
                    <a:pt x="621" y="176"/>
                    <a:pt x="638" y="193"/>
                    <a:pt x="659" y="193"/>
                  </a:cubicBezTo>
                  <a:cubicBezTo>
                    <a:pt x="659" y="193"/>
                    <a:pt x="659" y="193"/>
                    <a:pt x="659" y="193"/>
                  </a:cubicBezTo>
                  <a:cubicBezTo>
                    <a:pt x="680" y="193"/>
                    <a:pt x="698" y="176"/>
                    <a:pt x="698" y="155"/>
                  </a:cubicBezTo>
                  <a:lnTo>
                    <a:pt x="698" y="39"/>
                  </a:lnTo>
                  <a:close/>
                  <a:moveTo>
                    <a:pt x="923" y="216"/>
                  </a:moveTo>
                  <a:cubicBezTo>
                    <a:pt x="923" y="794"/>
                    <a:pt x="923" y="794"/>
                    <a:pt x="923" y="794"/>
                  </a:cubicBezTo>
                  <a:cubicBezTo>
                    <a:pt x="923" y="907"/>
                    <a:pt x="917" y="936"/>
                    <a:pt x="804" y="936"/>
                  </a:cubicBezTo>
                  <a:cubicBezTo>
                    <a:pt x="94" y="936"/>
                    <a:pt x="94" y="936"/>
                    <a:pt x="94" y="936"/>
                  </a:cubicBezTo>
                  <a:cubicBezTo>
                    <a:pt x="0" y="936"/>
                    <a:pt x="0" y="890"/>
                    <a:pt x="0" y="794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114"/>
                    <a:pt x="14" y="105"/>
                    <a:pt x="94" y="105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207" y="160"/>
                    <a:pt x="204" y="208"/>
                    <a:pt x="265" y="208"/>
                  </a:cubicBezTo>
                  <a:cubicBezTo>
                    <a:pt x="326" y="208"/>
                    <a:pt x="325" y="161"/>
                    <a:pt x="325" y="105"/>
                  </a:cubicBezTo>
                  <a:cubicBezTo>
                    <a:pt x="602" y="105"/>
                    <a:pt x="602" y="105"/>
                    <a:pt x="602" y="105"/>
                  </a:cubicBezTo>
                  <a:cubicBezTo>
                    <a:pt x="602" y="176"/>
                    <a:pt x="609" y="208"/>
                    <a:pt x="660" y="208"/>
                  </a:cubicBezTo>
                  <a:cubicBezTo>
                    <a:pt x="713" y="208"/>
                    <a:pt x="713" y="161"/>
                    <a:pt x="713" y="105"/>
                  </a:cubicBezTo>
                  <a:cubicBezTo>
                    <a:pt x="804" y="105"/>
                    <a:pt x="804" y="105"/>
                    <a:pt x="804" y="105"/>
                  </a:cubicBezTo>
                  <a:cubicBezTo>
                    <a:pt x="912" y="105"/>
                    <a:pt x="923" y="122"/>
                    <a:pt x="923" y="216"/>
                  </a:cubicBezTo>
                  <a:close/>
                  <a:moveTo>
                    <a:pt x="845" y="263"/>
                  </a:moveTo>
                  <a:cubicBezTo>
                    <a:pt x="82" y="263"/>
                    <a:pt x="82" y="263"/>
                    <a:pt x="82" y="263"/>
                  </a:cubicBezTo>
                  <a:cubicBezTo>
                    <a:pt x="82" y="839"/>
                    <a:pt x="82" y="839"/>
                    <a:pt x="82" y="839"/>
                  </a:cubicBezTo>
                  <a:cubicBezTo>
                    <a:pt x="845" y="839"/>
                    <a:pt x="845" y="839"/>
                    <a:pt x="845" y="839"/>
                  </a:cubicBezTo>
                  <a:lnTo>
                    <a:pt x="845" y="263"/>
                  </a:lnTo>
                  <a:close/>
                </a:path>
              </a:pathLst>
            </a:custGeom>
            <a:solidFill>
              <a:srgbClr val="22A2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DEDD8F-473F-4CB5-9954-EFAB157B2121}"/>
                </a:ext>
              </a:extLst>
            </p:cNvPr>
            <p:cNvSpPr txBox="1"/>
            <p:nvPr/>
          </p:nvSpPr>
          <p:spPr>
            <a:xfrm>
              <a:off x="10426530" y="1030639"/>
              <a:ext cx="873342" cy="760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15</a:t>
              </a:r>
            </a:p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10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BFB1-F25B-479C-A270-8393F50B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a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1459F-AC26-4EF9-98BD-A58450DDD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Step 2:</a:t>
            </a:r>
          </a:p>
          <a:p>
            <a:r>
              <a:rPr lang="en-US" dirty="0"/>
              <a:t>Go to either:</a:t>
            </a:r>
          </a:p>
          <a:p>
            <a:pPr lvl="1"/>
            <a:r>
              <a:rPr lang="en-US" dirty="0">
                <a:hlinkClick r:id="rId2"/>
              </a:rPr>
              <a:t>https://www.azleg.gov/MemberRoster/?body=S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https://www.azleg.gov/MemberRoster/</a:t>
            </a:r>
            <a:endParaRPr lang="en-US" dirty="0"/>
          </a:p>
          <a:p>
            <a:r>
              <a:rPr lang="en-US" dirty="0"/>
              <a:t>Find the legislators in the district you belong 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91C7-824C-49C6-B65D-6345AD04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a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8AE39-552E-4166-860B-7F6052C0E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Step 3:</a:t>
            </a:r>
          </a:p>
          <a:p>
            <a:r>
              <a:rPr lang="en-US" dirty="0"/>
              <a:t>You may call or email a legislator’s office to schedule a meeting</a:t>
            </a:r>
          </a:p>
          <a:p>
            <a:r>
              <a:rPr lang="en-US" dirty="0"/>
              <a:t>If you don’t hear back with-in 24 hours call again!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6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599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AZECA Early Childhood Day at the Legislature February 15, 2018</vt:lpstr>
      <vt:lpstr>The Details</vt:lpstr>
      <vt:lpstr>What you’re about to learn</vt:lpstr>
      <vt:lpstr>Schedule of Events</vt:lpstr>
      <vt:lpstr>Location</vt:lpstr>
      <vt:lpstr>Scheduling a Meeting with your Legislator</vt:lpstr>
      <vt:lpstr>Scheduling a Meeting</vt:lpstr>
      <vt:lpstr>Scheduling a Meeting</vt:lpstr>
      <vt:lpstr>Scheduling a Meeting</vt:lpstr>
      <vt:lpstr>Preparing for the Meeting</vt:lpstr>
      <vt:lpstr>Preparing for the Meeting</vt:lpstr>
      <vt:lpstr>Preparing for the Meeting</vt:lpstr>
      <vt:lpstr>Preparing for the Meeting</vt:lpstr>
      <vt:lpstr>KEEPING INFORMED AND REGISTERING YOUR OPINION</vt:lpstr>
      <vt:lpstr>ALIS</vt:lpstr>
      <vt:lpstr>How to use ALIS</vt:lpstr>
      <vt:lpstr>Simple query (Search for a bill number)</vt:lpstr>
      <vt:lpstr>Click on these to learn more…</vt:lpstr>
      <vt:lpstr>In depth notifications</vt:lpstr>
      <vt:lpstr>What’s next?</vt:lpstr>
      <vt:lpstr>Select “Request to Speak” (you don’t actually HAVE to speak!).  This will allow you to track and voice your opinion on any bill!</vt:lpstr>
      <vt:lpstr>Select “My bill positions” to choose whether you are for, against or neutral toward a particular bill.</vt:lpstr>
      <vt:lpstr>How can you utilize ALIS?</vt:lpstr>
      <vt:lpstr>Register for Early Childhood Day at the Legislature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AZECA Early Childhood Day at the Legislature February 15, 2018</dc:title>
  <dc:creator>Kelley Murphy</dc:creator>
  <cp:lastModifiedBy>Kelley Murphy</cp:lastModifiedBy>
  <cp:revision>6</cp:revision>
  <dcterms:created xsi:type="dcterms:W3CDTF">2018-01-10T18:11:11Z</dcterms:created>
  <dcterms:modified xsi:type="dcterms:W3CDTF">2018-01-10T19:01:23Z</dcterms:modified>
</cp:coreProperties>
</file>